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5" r:id="rId5"/>
    <p:sldId id="261" r:id="rId6"/>
    <p:sldId id="263" r:id="rId7"/>
    <p:sldId id="264" r:id="rId8"/>
    <p:sldId id="256" r:id="rId9"/>
    <p:sldId id="258" r:id="rId10"/>
    <p:sldId id="257" r:id="rId11"/>
    <p:sldId id="260" r:id="rId12"/>
    <p:sldId id="259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/>
    <p:restoredTop sz="94613"/>
  </p:normalViewPr>
  <p:slideViewPr>
    <p:cSldViewPr snapToGrid="0" snapToObjects="1">
      <p:cViewPr varScale="1">
        <p:scale>
          <a:sx n="181" d="100"/>
          <a:sy n="181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47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1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7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8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1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440D9-8E95-2B4E-8FB3-20E865783A2F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08E34-3FC3-4A4E-AAFB-7EDD38E3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3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arnerbros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3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arnerbros.github.i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367" y="3903783"/>
            <a:ext cx="1126822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Helvetica Neue" charset="0"/>
                <a:ea typeface="Helvetica Neue" charset="0"/>
                <a:cs typeface="Helvetica Neue" charset="0"/>
              </a:rPr>
              <a:t>CPE Experience Open Source Library</a:t>
            </a:r>
          </a:p>
          <a:p>
            <a:pPr algn="ctr"/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https://github.com/warnerbros</a:t>
            </a:r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algn="ctr"/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Warner Bros. Entertainment, Inc.</a:t>
            </a:r>
          </a:p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Alec Ananian</a:t>
            </a:r>
          </a:p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Grant Cheng</a:t>
            </a:r>
          </a:p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Imran </a:t>
            </a:r>
            <a:r>
              <a:rPr lang="en-US" sz="16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Saadi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45" y="98474"/>
            <a:ext cx="5307265" cy="380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99" y="434841"/>
            <a:ext cx="11054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Solutions: Retailer Adoption</a:t>
            </a:r>
            <a:endParaRPr lang="en-US" sz="3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699" y="1081172"/>
            <a:ext cx="10572751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4699" y="1257683"/>
            <a:ext cx="7397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Published to </a:t>
            </a:r>
            <a:r>
              <a:rPr lang="en-US" sz="2000" dirty="0" err="1" smtClean="0">
                <a:latin typeface="Helvetica Neue Medium" charset="0"/>
                <a:ea typeface="Helvetica Neue Medium" charset="0"/>
                <a:cs typeface="Helvetica Neue Medium" charset="0"/>
              </a:rPr>
              <a:t>CocoaPods</a:t>
            </a: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dependency manager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pod ‘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CPEExperience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’</a:t>
            </a:r>
            <a:endParaRPr lang="en-US" sz="20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GitHub repositories contain robust sample projects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Documentation on user interaction callbacks and DRM solution integration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Easily load any remote XML files to test inventory parsing or launch a preview (i.e. “emulation”) of the full experience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50" y="1393243"/>
            <a:ext cx="2971800" cy="50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99" y="434841"/>
            <a:ext cx="11054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Technical Features</a:t>
            </a:r>
            <a:endParaRPr lang="en-US" sz="3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699" y="1081172"/>
            <a:ext cx="10572751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4699" y="1276350"/>
            <a:ext cx="4577961" cy="369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Feature-rich video </a:t>
            </a:r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player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Second screen experience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257300" lvl="2" indent="-342900">
              <a:buFont typeface="Arial" charset="0"/>
              <a:buChar char="•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Google Cast via Chromecast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Apple TV support via 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AirPlay</a:t>
            </a:r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iPad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Picture-in-Picture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Command Center Controls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WebVTT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caption support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Director commentary track toggle</a:t>
            </a:r>
          </a:p>
          <a:p>
            <a:pPr marL="800100" lvl="1" indent="-342900">
              <a:buFont typeface="Arial" charset="0"/>
              <a:buChar char="•"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User interaction callbacks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Connection status and experience lifecycle management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Granular analytics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events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35650" y="1276350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Integration with DRM Solutions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iOS: </a:t>
            </a:r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FairPlay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streaming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Android: MPEG-DASH w/ </a:t>
            </a:r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Widevine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DRM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Chromecast: Smooth Streaming or MPEG-DASH w/ </a:t>
            </a:r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Widevine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DRM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Flexibility to implement custom DRM solutions</a:t>
            </a:r>
          </a:p>
          <a:p>
            <a:pPr marL="800100" lvl="1" indent="-342900">
              <a:buFont typeface="Arial" charset="0"/>
              <a:buChar char="•"/>
            </a:pPr>
            <a:endParaRPr lang="en-US" sz="16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60" y="2926336"/>
            <a:ext cx="2028190" cy="3605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50" y="2926336"/>
            <a:ext cx="2028191" cy="3605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241" y="2926336"/>
            <a:ext cx="2028191" cy="36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99" y="434841"/>
            <a:ext cx="11054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Best Practices</a:t>
            </a:r>
            <a:endParaRPr lang="en-US" sz="3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699" y="1081172"/>
            <a:ext cx="10572751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4699" y="1276350"/>
            <a:ext cx="503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Looping intro video</a:t>
            </a:r>
          </a:p>
          <a:p>
            <a:pPr algn="ctr"/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Stylized “Play” and “Extras” buttons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71" y="2048128"/>
            <a:ext cx="5027379" cy="37569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2048128"/>
            <a:ext cx="5033851" cy="37618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02073" y="1320907"/>
            <a:ext cx="5045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How-to video guide that plays before the feature (i.e. interstitial)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99" y="434841"/>
            <a:ext cx="11054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Best Practices</a:t>
            </a:r>
            <a:endParaRPr lang="en-US" sz="3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699" y="1081172"/>
            <a:ext cx="10572751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4699" y="1567128"/>
            <a:ext cx="503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Helvetica Neue Medium" charset="0"/>
                <a:ea typeface="Helvetica Neue Medium" charset="0"/>
                <a:cs typeface="Helvetica Neue Medium" charset="0"/>
              </a:rPr>
              <a:t>Gracenote</a:t>
            </a: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API license for talent details</a:t>
            </a:r>
            <a:endParaRPr lang="en-US" sz="20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0099" y="1597906"/>
            <a:ext cx="5045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Google Maps API license for interactive maps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2029733"/>
            <a:ext cx="5033851" cy="3775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99" y="2048128"/>
            <a:ext cx="5009324" cy="37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99" y="434841"/>
            <a:ext cx="11054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CPE-AppData</a:t>
            </a:r>
            <a:endParaRPr lang="en-US" sz="3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699" y="1081172"/>
            <a:ext cx="10572751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699" y="1276350"/>
            <a:ext cx="10572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Spec is being used to extend the Media Manifest’s scope and provide the data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powering interactive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experiences: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0750" y="2055789"/>
            <a:ext cx="222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Scene Locations</a:t>
            </a:r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8323" y="2063141"/>
            <a:ext cx="45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Shopping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58578" y="2062233"/>
            <a:ext cx="221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Characters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2481972"/>
            <a:ext cx="2225647" cy="39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23" y="2496675"/>
            <a:ext cx="2217381" cy="3943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74" y="2496675"/>
            <a:ext cx="2217381" cy="39439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77" y="2496674"/>
            <a:ext cx="2217381" cy="39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99" y="434841"/>
            <a:ext cx="11054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CPE-AppData</a:t>
            </a:r>
            <a:endParaRPr lang="en-US" sz="3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699" y="1081172"/>
            <a:ext cx="10572751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699" y="1276350"/>
            <a:ext cx="10572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XML data is kept to the bare minimum and Media Manifest spec elements are reused wherever possible: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49850" y="2133694"/>
            <a:ext cx="6515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manifestdata:ManifestAppData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AppID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md:appid:people.01"&gt;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manifestdata:NVPair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Name="type"&gt;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manifestdata:Text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&gt;PERSON&lt;/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manifestdata:Text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manifestdata:NVPair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manifestdata:NVPair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Name="description"&gt;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manifestdata:Text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&gt;Super hero. Crime-fighter. Master Builder. Batman is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all of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those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and more.&lt;/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manifestdata:Text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manifestdata:NVPair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manifestdata:NVPair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Name="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picture_id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manifestdata:PictureID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&gt;md:pictureid:people.01&lt;/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manifestdata:PictureID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manifestdata:NVPair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manifestdata:ManifestAppData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4698" y="2226027"/>
            <a:ext cx="4279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md:People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md:Job</a:t>
            </a:r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  &lt;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md:BillingBlockOrder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&gt;1&lt;/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md:BillingBlockOrder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md:Job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md:Name</a:t>
            </a:r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  &lt;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md:SortName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&gt;Batman&lt;/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md:SortName</a:t>
            </a:r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&lt;/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md:Name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md:Identifier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  &lt;</a:t>
            </a:r>
            <a:r>
              <a:rPr lang="en-US" sz="1100" dirty="0" err="1" smtClean="0">
                <a:latin typeface="Consolas" charset="0"/>
                <a:ea typeface="Consolas" charset="0"/>
                <a:cs typeface="Consolas" charset="0"/>
              </a:rPr>
              <a:t>md:Identifier</a:t>
            </a:r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&gt;md:appid:people.01&lt;/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md:Identifier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md:Namespace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AppID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md:Namespace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 smtClean="0"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md:Identifier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md:People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4698" y="4683809"/>
            <a:ext cx="1057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Full documentation for studio </a:t>
            </a:r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adoption </a:t>
            </a:r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available at </a:t>
            </a:r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  <a:hlinkClick r:id="rId2"/>
              </a:rPr>
              <a:t>https://warnerbros.github.io</a:t>
            </a:r>
            <a:r>
              <a:rPr 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99" y="434841"/>
            <a:ext cx="11054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Helvetica Neue" charset="0"/>
                <a:ea typeface="Helvetica Neue" charset="0"/>
                <a:cs typeface="Helvetica Neue" charset="0"/>
              </a:rPr>
              <a:t>MicroHTML</a:t>
            </a:r>
            <a:endParaRPr lang="en-US" sz="3600" b="1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699" y="1081172"/>
            <a:ext cx="10572751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4699" y="1276350"/>
            <a:ext cx="10572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Rich experiences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that would either take considerable effort to port to native mobile code or that should be reused from over-the-top experiences can be reworked for mobile touch support with HTML and launched in web views: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4699" y="2396939"/>
            <a:ext cx="494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Helvetica Neue Medium" charset="0"/>
                <a:ea typeface="Helvetica Neue Medium" charset="0"/>
                <a:cs typeface="Helvetica Neue Medium" charset="0"/>
              </a:rPr>
              <a:t>Games</a:t>
            </a:r>
            <a:endParaRPr lang="en-US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2773854"/>
            <a:ext cx="4946651" cy="37099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02071" y="2404522"/>
            <a:ext cx="496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Helvetica Neue Medium" charset="0"/>
                <a:ea typeface="Helvetica Neue Medium" charset="0"/>
                <a:cs typeface="Helvetica Neue Medium" charset="0"/>
              </a:rPr>
              <a:t>360º Video</a:t>
            </a:r>
            <a:endParaRPr lang="en-US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72" y="2766271"/>
            <a:ext cx="4969177" cy="37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7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99" y="434841"/>
            <a:ext cx="11054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Pain Points &amp; Challenges</a:t>
            </a:r>
            <a:endParaRPr lang="en-US" sz="3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699" y="1081172"/>
            <a:ext cx="10572751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4699" y="1276350"/>
            <a:ext cx="105727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MicroHTML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Rework experiences from remote controls to mobile touch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Performance &amp; Flexibility</a:t>
            </a:r>
            <a:endParaRPr lang="en-US" sz="20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Optimize turntable galleries, 360º videos and VR experiences for wide array of devices and hardware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capabilities (particularly on Android)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Keep file size down to not bloat retailer application, sometimes at the expense of integrating third-party SDKs</a:t>
            </a: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Retailer Adoption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Make it easier for retailers to initially integrate open source code and take in future updates on a regular basis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Accommodate applications with custom video players and DRM solutions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99" y="434841"/>
            <a:ext cx="11054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Solutions: MicroHTML</a:t>
            </a:r>
            <a:endParaRPr lang="en-US" sz="3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699" y="1081172"/>
            <a:ext cx="10572751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4699" y="1276350"/>
            <a:ext cx="50482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Integrates with the mobile application to send notifications about the lifecycle of the HTML app (loading, loaded, ready to shut down, etc.)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Can be expanded to support more aspects of CPE-HTML spec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99" y="1346031"/>
            <a:ext cx="5405251" cy="40539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12049" y="1402844"/>
            <a:ext cx="474271" cy="450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5"/>
            <a:endCxn id="12" idx="0"/>
          </p:cNvCxnSpPr>
          <p:nvPr/>
        </p:nvCxnSpPr>
        <p:spPr>
          <a:xfrm>
            <a:off x="6416865" y="1787669"/>
            <a:ext cx="614359" cy="9301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67599" y="2717800"/>
            <a:ext cx="212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n w="25400">
                  <a:noFill/>
                </a:ln>
                <a:solidFill>
                  <a:srgbClr val="FF0000"/>
                </a:solidFill>
                <a:effectLst>
                  <a:glow rad="139700">
                    <a:schemeClr val="bg1"/>
                  </a:glow>
                </a:effectLst>
                <a:latin typeface="Helvetica Neue" charset="0"/>
                <a:ea typeface="Helvetica Neue" charset="0"/>
                <a:cs typeface="Helvetica Neue" charset="0"/>
              </a:rPr>
              <a:t>Close button sends “shut down” message</a:t>
            </a:r>
            <a:endParaRPr lang="en-US" sz="1600" b="1" dirty="0">
              <a:ln w="25400">
                <a:noFill/>
              </a:ln>
              <a:solidFill>
                <a:srgbClr val="FF0000"/>
              </a:solidFill>
              <a:effectLst>
                <a:glow rad="139700">
                  <a:schemeClr val="bg1"/>
                </a:glo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84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561D03267704DACCE271F07535150" ma:contentTypeVersion="2" ma:contentTypeDescription="Create a new document." ma:contentTypeScope="" ma:versionID="cdf358063d3a75b836150d1784b61671">
  <xsd:schema xmlns:xsd="http://www.w3.org/2001/XMLSchema" xmlns:xs="http://www.w3.org/2001/XMLSchema" xmlns:p="http://schemas.microsoft.com/office/2006/metadata/properties" xmlns:ns2="60be5219-5816-47ce-8f5d-d9a5888a8f02" targetNamespace="http://schemas.microsoft.com/office/2006/metadata/properties" ma:root="true" ma:fieldsID="18ff8e30762fbe825f07fadfca9c0f40" ns2:_="">
    <xsd:import namespace="60be5219-5816-47ce-8f5d-d9a5888a8f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e5219-5816-47ce-8f5d-d9a5888a8f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0be5219-5816-47ce-8f5d-d9a5888a8f02">
      <UserInfo>
        <DisplayName>Fugate, Kristina</DisplayName>
        <AccountId>29</AccountId>
        <AccountType/>
      </UserInfo>
      <UserInfo>
        <DisplayName>Tsai, Liwen</DisplayName>
        <AccountId>30</AccountId>
        <AccountType/>
      </UserInfo>
      <UserInfo>
        <DisplayName>Saadi, Imran</DisplayName>
        <AccountId>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9323292-3E34-4971-A5DB-9F1C00548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be5219-5816-47ce-8f5d-d9a5888a8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37835B-4334-4867-9EA3-6555D61D6A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9BFB92-84FE-4334-B3E1-E7D28748F90C}">
  <ds:schemaRefs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60be5219-5816-47ce-8f5d-d9a5888a8f02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543</Words>
  <Application>Microsoft Macintosh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Calibri Light</vt:lpstr>
      <vt:lpstr>Consolas</vt:lpstr>
      <vt:lpstr>Helvetica Neue</vt:lpstr>
      <vt:lpstr>Helvetica Neue Light</vt:lpstr>
      <vt:lpstr>Helvetica Neue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Ananian, Alec</dc:creator>
  <cp:lastModifiedBy>Ananian, Alec</cp:lastModifiedBy>
  <cp:revision>32</cp:revision>
  <dcterms:created xsi:type="dcterms:W3CDTF">2017-04-19T16:38:39Z</dcterms:created>
  <dcterms:modified xsi:type="dcterms:W3CDTF">2017-04-20T00:39:25Z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0x010100678561D03267704DACCE271F07535150</vt:lpwstr>
  </property>
</Properties>
</file>